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66e0ec13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66e0ec13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80d59d90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80d59d90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181326e0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d181326e0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d181326e0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d181326e0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181326e05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181326e05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1b17d92c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21b17d92c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181326e05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181326e05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d181326e05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d181326e05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65de5b46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65de5b46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7e49175a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7e49175a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7e69a19c4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7e69a19c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7e49175a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7e49175a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7e49175a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27e49175a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80d59d90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280d59d90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7e49175a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27e49175a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7e49175a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27e49175a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7e49175a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7e49175a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7e49175a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7e49175a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07e69a19c4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07e69a19c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7e69a19c4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07e69a19c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e69a19c4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e69a19c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7e69a19c4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07e69a19c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d181326e0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d181326e0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65de5b46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65de5b46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0"/>
            <a:ext cx="9144000" cy="675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29000"/>
          </a:blip>
          <a:srcRect b="0" l="35510" r="5057" t="0"/>
          <a:stretch/>
        </p:blipFill>
        <p:spPr>
          <a:xfrm>
            <a:off x="3274675" y="0"/>
            <a:ext cx="58693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 amt="29000"/>
          </a:blip>
          <a:srcRect b="0" l="35510" r="5057" t="0"/>
          <a:stretch/>
        </p:blipFill>
        <p:spPr>
          <a:xfrm>
            <a:off x="3274675" y="0"/>
            <a:ext cx="58693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5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hyperlink" Target="mailto:gabriel.lameira@aedb.br" TargetMode="External"/><Relationship Id="rId4" Type="http://schemas.openxmlformats.org/officeDocument/2006/relationships/hyperlink" Target="mailto:gabriel.lameira@aedb.br" TargetMode="External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ctrTitle"/>
          </p:nvPr>
        </p:nvSpPr>
        <p:spPr>
          <a:xfrm>
            <a:off x="390525" y="690975"/>
            <a:ext cx="2884200" cy="20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Aulas práticas</a:t>
            </a:r>
            <a:endParaRPr/>
          </a:p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390525" y="2789125"/>
            <a:ext cx="28017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Disciplina: Administração de Redes de Computadores</a:t>
            </a:r>
            <a:endParaRPr sz="2400"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0" y="39725"/>
            <a:ext cx="3084652" cy="6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 DHCP, DNS e NTP</a:t>
            </a:r>
            <a:endParaRPr/>
          </a:p>
        </p:txBody>
      </p:sp>
      <p:sp>
        <p:nvSpPr>
          <p:cNvPr id="154" name="Google Shape;154;p22"/>
          <p:cNvSpPr txBox="1"/>
          <p:nvPr>
            <p:ph type="title"/>
          </p:nvPr>
        </p:nvSpPr>
        <p:spPr>
          <a:xfrm>
            <a:off x="3640675" y="134100"/>
            <a:ext cx="4823700" cy="5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DHCP: Configuração das Portas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-69425" y="1466200"/>
            <a:ext cx="3273000" cy="3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56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300"/>
              <a:t>No Switch Principal: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Determinamos as VLANs nas portas f0/2 e f0/3 como “access [VLAN]”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E na f0/1 usamos “trunk”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Está feito as VLANs com DHCP</a:t>
            </a:r>
            <a:endParaRPr sz="1300"/>
          </a:p>
          <a:p>
            <a:pPr indent="0" lvl="0" marL="356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10213" r="10427" t="51960"/>
          <a:stretch/>
        </p:blipFill>
        <p:spPr>
          <a:xfrm>
            <a:off x="4126388" y="1839700"/>
            <a:ext cx="4044375" cy="16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>
            <p:ph type="title"/>
          </p:nvPr>
        </p:nvSpPr>
        <p:spPr>
          <a:xfrm>
            <a:off x="5329675" y="2937100"/>
            <a:ext cx="6057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vlan 10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58" name="Google Shape;158;p22"/>
          <p:cNvSpPr txBox="1"/>
          <p:nvPr>
            <p:ph type="title"/>
          </p:nvPr>
        </p:nvSpPr>
        <p:spPr>
          <a:xfrm>
            <a:off x="6346450" y="2937100"/>
            <a:ext cx="6057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vlan 20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59" name="Google Shape;159;p22"/>
          <p:cNvSpPr txBox="1"/>
          <p:nvPr>
            <p:ph type="title"/>
          </p:nvPr>
        </p:nvSpPr>
        <p:spPr>
          <a:xfrm>
            <a:off x="5657925" y="2441150"/>
            <a:ext cx="6057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trunk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 DHCP, DNS e NTP</a:t>
            </a:r>
            <a:endParaRPr/>
          </a:p>
        </p:txBody>
      </p:sp>
      <p:sp>
        <p:nvSpPr>
          <p:cNvPr id="165" name="Google Shape;165;p23"/>
          <p:cNvSpPr txBox="1"/>
          <p:nvPr>
            <p:ph type="title"/>
          </p:nvPr>
        </p:nvSpPr>
        <p:spPr>
          <a:xfrm>
            <a:off x="3640675" y="134100"/>
            <a:ext cx="4823700" cy="5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DHCP: Testando o funcionamento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-66725" y="1446175"/>
            <a:ext cx="3393600" cy="3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Em um PC da VLAN 10, atualizamos o DHCP nas configurações e esperamos ele se definir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Em um PC da VLAN 20, fazemos o mesmo processo</a:t>
            </a:r>
            <a:endParaRPr sz="1300"/>
          </a:p>
          <a:p>
            <a:pPr indent="0" lvl="0" marL="356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3">
            <a:alphaModFix/>
          </a:blip>
          <a:srcRect b="0" l="0" r="11134" t="0"/>
          <a:stretch/>
        </p:blipFill>
        <p:spPr>
          <a:xfrm>
            <a:off x="3529575" y="1349425"/>
            <a:ext cx="5408500" cy="13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9573" y="2954334"/>
            <a:ext cx="5408501" cy="1231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226078" y="39965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 DHCP, DNS e NTP</a:t>
            </a:r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0" y="1745975"/>
            <a:ext cx="3352200" cy="20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8550" lvl="0" marL="35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Ligar o serviço DNS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Atribuir o nome do domínio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Atribuir o endereço do servidor WEB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Adicionar com o botão “Add”</a:t>
            </a:r>
            <a:endParaRPr sz="1300"/>
          </a:p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3640675" y="134100"/>
            <a:ext cx="2945700" cy="5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DNS: </a:t>
            </a:r>
            <a:r>
              <a:rPr lang="pt-BR">
                <a:solidFill>
                  <a:schemeClr val="dk2"/>
                </a:solidFill>
              </a:rPr>
              <a:t>Configuração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673" y="1353050"/>
            <a:ext cx="4954325" cy="23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226078" y="39965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 DHCP, DNS e NTP</a:t>
            </a:r>
            <a:endParaRPr/>
          </a:p>
        </p:txBody>
      </p:sp>
      <p:sp>
        <p:nvSpPr>
          <p:cNvPr id="182" name="Google Shape;182;p25"/>
          <p:cNvSpPr txBox="1"/>
          <p:nvPr>
            <p:ph type="title"/>
          </p:nvPr>
        </p:nvSpPr>
        <p:spPr>
          <a:xfrm>
            <a:off x="3640675" y="134100"/>
            <a:ext cx="4716900" cy="5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DNS: Testando o funcionamento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3" name="Google Shape;183;p25"/>
          <p:cNvSpPr txBox="1"/>
          <p:nvPr>
            <p:ph type="title"/>
          </p:nvPr>
        </p:nvSpPr>
        <p:spPr>
          <a:xfrm>
            <a:off x="145975" y="1647475"/>
            <a:ext cx="2968200" cy="26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  </a:t>
            </a:r>
            <a:r>
              <a:rPr lang="pt-BR" sz="1400"/>
              <a:t>Em uma máquina conectada à rede do servidor WEB e do servidor DNS, entramos no Web Browser e digitamos o endereço que adicionamos mais cedo.</a:t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  Caso funcione a página irá carregar todo o conteúdo html do servidor WEB, do contrário, irá aparecer uma mensagem escrita:</a:t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“Host Name Unresolved”.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725" y="876575"/>
            <a:ext cx="5321274" cy="19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6725" y="3314806"/>
            <a:ext cx="5321274" cy="706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 </a:t>
            </a:r>
            <a:r>
              <a:rPr lang="pt-BR"/>
              <a:t>DHCP, DNS e </a:t>
            </a:r>
            <a:r>
              <a:rPr lang="pt-BR"/>
              <a:t>NTP</a:t>
            </a:r>
            <a:endParaRPr/>
          </a:p>
        </p:txBody>
      </p:sp>
      <p:sp>
        <p:nvSpPr>
          <p:cNvPr id="191" name="Google Shape;191;p26"/>
          <p:cNvSpPr txBox="1"/>
          <p:nvPr>
            <p:ph type="title"/>
          </p:nvPr>
        </p:nvSpPr>
        <p:spPr>
          <a:xfrm>
            <a:off x="3640675" y="134100"/>
            <a:ext cx="2924100" cy="5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2"/>
                </a:solidFill>
              </a:rPr>
              <a:t>NTP: Configuração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050" y="1022775"/>
            <a:ext cx="4418176" cy="353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226075" y="1778450"/>
            <a:ext cx="3352200" cy="20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8550" lvl="0" marL="35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Ligamos o serviço NTP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Definimos data e hora</a:t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 DHCP, DNS e NTP</a:t>
            </a:r>
            <a:endParaRPr/>
          </a:p>
        </p:txBody>
      </p:sp>
      <p:sp>
        <p:nvSpPr>
          <p:cNvPr id="199" name="Google Shape;199;p27"/>
          <p:cNvSpPr txBox="1"/>
          <p:nvPr>
            <p:ph type="title"/>
          </p:nvPr>
        </p:nvSpPr>
        <p:spPr>
          <a:xfrm>
            <a:off x="3640675" y="134100"/>
            <a:ext cx="4716900" cy="5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NTP:</a:t>
            </a:r>
            <a:r>
              <a:rPr lang="pt-BR">
                <a:solidFill>
                  <a:schemeClr val="dk2"/>
                </a:solidFill>
              </a:rPr>
              <a:t> Testando o funcionamento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475" y="832388"/>
            <a:ext cx="3559850" cy="38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0" y="1778450"/>
            <a:ext cx="3352200" cy="20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8550" lvl="0" marL="356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Router conectado ao servidor</a:t>
            </a:r>
            <a:endParaRPr sz="1300"/>
          </a:p>
          <a:p>
            <a:pPr indent="-208550" lvl="0" marL="356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Comando “ntp server [IP do Serv.]”</a:t>
            </a:r>
            <a:endParaRPr sz="1300"/>
          </a:p>
          <a:p>
            <a:pPr indent="-208550" lvl="0" marL="356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Comando “ntp update-calendar”</a:t>
            </a:r>
            <a:endParaRPr sz="1300"/>
          </a:p>
          <a:p>
            <a:pPr indent="-208550" lvl="0" marL="356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Esperar 1 - 2 minutos</a:t>
            </a:r>
            <a:endParaRPr sz="1300"/>
          </a:p>
          <a:p>
            <a:pPr indent="-208550" lvl="0" marL="356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Checar hora com “do show clock”</a:t>
            </a:r>
            <a:endParaRPr sz="1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226075" y="457875"/>
            <a:ext cx="30381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 WEB e FTP</a:t>
            </a:r>
            <a:endParaRPr/>
          </a:p>
        </p:txBody>
      </p:sp>
      <p:sp>
        <p:nvSpPr>
          <p:cNvPr id="207" name="Google Shape;207;p28"/>
          <p:cNvSpPr txBox="1"/>
          <p:nvPr>
            <p:ph type="title"/>
          </p:nvPr>
        </p:nvSpPr>
        <p:spPr>
          <a:xfrm>
            <a:off x="3640675" y="134100"/>
            <a:ext cx="2915700" cy="5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WEB: Configuração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0" y="1745975"/>
            <a:ext cx="3264300" cy="20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8550" lvl="0" marL="35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Ligar o serviço HTTP e HTTPS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Ter ou criar arquivos html para o site ter o que mostrar.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750" y="855475"/>
            <a:ext cx="5574900" cy="3209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3640675" y="134100"/>
            <a:ext cx="4716900" cy="5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WEB</a:t>
            </a:r>
            <a:r>
              <a:rPr lang="pt-BR">
                <a:solidFill>
                  <a:schemeClr val="dk2"/>
                </a:solidFill>
              </a:rPr>
              <a:t>: Testando o funcionamento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5" name="Google Shape;215;p29"/>
          <p:cNvSpPr txBox="1"/>
          <p:nvPr>
            <p:ph type="title"/>
          </p:nvPr>
        </p:nvSpPr>
        <p:spPr>
          <a:xfrm>
            <a:off x="146025" y="1617450"/>
            <a:ext cx="2968200" cy="26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  Em uma máquina conectada à rede do servidor WEB</a:t>
            </a:r>
            <a:r>
              <a:rPr lang="pt-BR" sz="1400"/>
              <a:t>, entramos no Web Browser e digitamos o endereço IP do servidor WEB.</a:t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  Caso funcione a página irá carregar todo o conteúdo html do servidor WEB, do contrário, não aparecerá nada.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6" name="Google Shape;216;p29"/>
          <p:cNvSpPr txBox="1"/>
          <p:nvPr>
            <p:ph type="title"/>
          </p:nvPr>
        </p:nvSpPr>
        <p:spPr>
          <a:xfrm>
            <a:off x="226075" y="457875"/>
            <a:ext cx="30381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 WEB e FTP</a:t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100" y="1128575"/>
            <a:ext cx="5486025" cy="21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3640675" y="134100"/>
            <a:ext cx="4716900" cy="5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FTP</a:t>
            </a:r>
            <a:r>
              <a:rPr lang="pt-BR">
                <a:solidFill>
                  <a:schemeClr val="dk2"/>
                </a:solidFill>
              </a:rPr>
              <a:t>: Configuração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3" name="Google Shape;223;p30"/>
          <p:cNvSpPr txBox="1"/>
          <p:nvPr>
            <p:ph type="title"/>
          </p:nvPr>
        </p:nvSpPr>
        <p:spPr>
          <a:xfrm>
            <a:off x="226075" y="1767550"/>
            <a:ext cx="2968200" cy="26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8550" lvl="0" marL="356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Ligar o serviço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Criar uma conta FTP com nome e senha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Atribuir as permissões da conta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AutoNum type="arabicPeriod"/>
            </a:pPr>
            <a:r>
              <a:rPr lang="pt-BR" sz="1300"/>
              <a:t>Adicionar a conta</a:t>
            </a:r>
            <a:endParaRPr sz="1300"/>
          </a:p>
        </p:txBody>
      </p:sp>
      <p:sp>
        <p:nvSpPr>
          <p:cNvPr id="224" name="Google Shape;224;p30"/>
          <p:cNvSpPr txBox="1"/>
          <p:nvPr>
            <p:ph type="title"/>
          </p:nvPr>
        </p:nvSpPr>
        <p:spPr>
          <a:xfrm>
            <a:off x="226075" y="457875"/>
            <a:ext cx="30381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 WEB e FTP</a:t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775" y="1074625"/>
            <a:ext cx="5304725" cy="32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3640675" y="134100"/>
            <a:ext cx="4716900" cy="5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FTP: Testando o  funcionamento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1" name="Google Shape;231;p31"/>
          <p:cNvSpPr txBox="1"/>
          <p:nvPr>
            <p:ph type="title"/>
          </p:nvPr>
        </p:nvSpPr>
        <p:spPr>
          <a:xfrm>
            <a:off x="226075" y="457875"/>
            <a:ext cx="30381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 WEB e FTP</a:t>
            </a:r>
            <a:endParaRPr/>
          </a:p>
        </p:txBody>
      </p:sp>
      <p:sp>
        <p:nvSpPr>
          <p:cNvPr id="232" name="Google Shape;232;p31"/>
          <p:cNvSpPr txBox="1"/>
          <p:nvPr>
            <p:ph type="title"/>
          </p:nvPr>
        </p:nvSpPr>
        <p:spPr>
          <a:xfrm>
            <a:off x="76075" y="1407300"/>
            <a:ext cx="3188100" cy="26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No PC: Entrar no Command Prompt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Usar comando: “ftp 192.168.0.4” (endereço IP do servidor FTP)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Inserir o nome da conta criada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Inserir a senha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AutoNum type="arabicPeriod"/>
            </a:pPr>
            <a:r>
              <a:rPr lang="pt-BR" sz="1300"/>
              <a:t>Temos acesso a todas as permissões que marcamos</a:t>
            </a:r>
            <a:endParaRPr sz="1300"/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025" y="1054625"/>
            <a:ext cx="34004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888" y="2353400"/>
            <a:ext cx="271462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6388" y="3452150"/>
            <a:ext cx="989653" cy="13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0" y="39725"/>
            <a:ext cx="3084652" cy="6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180125" y="982375"/>
            <a:ext cx="77700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0000" wrap="square" tIns="90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Grupo: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Daniel</a:t>
            </a:r>
            <a:r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Vitor da Silva Teodoro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Gabriel Lameira da Costa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João Victor Soares Jordão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Victor de Castro da Silva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type="title"/>
          </p:nvPr>
        </p:nvSpPr>
        <p:spPr>
          <a:xfrm>
            <a:off x="3760750" y="134100"/>
            <a:ext cx="4716900" cy="5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E-mail: Configuração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1" name="Google Shape;241;p32"/>
          <p:cNvSpPr txBox="1"/>
          <p:nvPr>
            <p:ph type="title"/>
          </p:nvPr>
        </p:nvSpPr>
        <p:spPr>
          <a:xfrm>
            <a:off x="226075" y="457875"/>
            <a:ext cx="30381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 E-mail</a:t>
            </a:r>
            <a:endParaRPr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750" y="805450"/>
            <a:ext cx="4827027" cy="41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 txBox="1"/>
          <p:nvPr>
            <p:ph type="title"/>
          </p:nvPr>
        </p:nvSpPr>
        <p:spPr>
          <a:xfrm>
            <a:off x="76075" y="1407300"/>
            <a:ext cx="3188100" cy="26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Ligar os serviços SMTP e POP3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Escolher o nome de domínio e definir com “Set”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 Definir usuário e senha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AutoNum type="arabicPeriod"/>
            </a:pPr>
            <a:r>
              <a:rPr lang="pt-BR" sz="1300"/>
              <a:t>Adicionar a conta com o botão “+”</a:t>
            </a:r>
            <a:endParaRPr sz="1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3640675" y="134100"/>
            <a:ext cx="4857000" cy="5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E-mail: Testando o funcionamento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9" name="Google Shape;249;p33"/>
          <p:cNvSpPr txBox="1"/>
          <p:nvPr>
            <p:ph type="title"/>
          </p:nvPr>
        </p:nvSpPr>
        <p:spPr>
          <a:xfrm>
            <a:off x="226075" y="457875"/>
            <a:ext cx="30381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 E-mail</a:t>
            </a:r>
            <a:endParaRPr/>
          </a:p>
        </p:txBody>
      </p:sp>
      <p:sp>
        <p:nvSpPr>
          <p:cNvPr id="250" name="Google Shape;250;p33"/>
          <p:cNvSpPr txBox="1"/>
          <p:nvPr>
            <p:ph type="title"/>
          </p:nvPr>
        </p:nvSpPr>
        <p:spPr>
          <a:xfrm>
            <a:off x="76075" y="1407300"/>
            <a:ext cx="3188100" cy="26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Adicionar seu nome/identificação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O endereço e-mail definido pelo usuário + domínio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O endereço IP do servidor E-mail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AutoNum type="arabicPeriod"/>
            </a:pPr>
            <a:r>
              <a:rPr lang="pt-BR" sz="1300"/>
              <a:t>Fazer login com usuário e senha criados no servidor e “Save”</a:t>
            </a:r>
            <a:endParaRPr sz="1300"/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138" y="1262212"/>
            <a:ext cx="2359350" cy="29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932" y="1280688"/>
            <a:ext cx="2308280" cy="29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3640675" y="134100"/>
            <a:ext cx="4857000" cy="5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E-mail: Testando o funcionamento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8" name="Google Shape;258;p34"/>
          <p:cNvSpPr txBox="1"/>
          <p:nvPr>
            <p:ph type="title"/>
          </p:nvPr>
        </p:nvSpPr>
        <p:spPr>
          <a:xfrm>
            <a:off x="226075" y="457875"/>
            <a:ext cx="30381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 E-mail</a:t>
            </a:r>
            <a:endParaRPr/>
          </a:p>
        </p:txBody>
      </p:sp>
      <p:sp>
        <p:nvSpPr>
          <p:cNvPr id="259" name="Google Shape;259;p34"/>
          <p:cNvSpPr txBox="1"/>
          <p:nvPr>
            <p:ph type="title"/>
          </p:nvPr>
        </p:nvSpPr>
        <p:spPr>
          <a:xfrm>
            <a:off x="76075" y="1407300"/>
            <a:ext cx="3188100" cy="26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“Compose” para criar e encaminhar um e-mail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“To” é o destinatário,                   “Subject” é o assunto                               “Olá mundo!” é o texto a ser enviado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Tudo definido, clicar em “Send” envia o E-mail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AutoNum type="arabicPeriod"/>
            </a:pPr>
            <a:r>
              <a:rPr lang="pt-BR" sz="1300"/>
              <a:t>No e-mail do destinatário, clicar em “Receive” recebe o e-mail</a:t>
            </a:r>
            <a:endParaRPr sz="1300"/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725" y="1134675"/>
            <a:ext cx="4734900" cy="8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463" y="2175125"/>
            <a:ext cx="2575425" cy="11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5470" y="3495500"/>
            <a:ext cx="4607401" cy="9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3640675" y="134100"/>
            <a:ext cx="4716900" cy="5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Backup</a:t>
            </a:r>
            <a:r>
              <a:rPr lang="pt-BR">
                <a:solidFill>
                  <a:schemeClr val="dk2"/>
                </a:solidFill>
              </a:rPr>
              <a:t>: Configuração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8" name="Google Shape;268;p35"/>
          <p:cNvSpPr txBox="1"/>
          <p:nvPr>
            <p:ph type="title"/>
          </p:nvPr>
        </p:nvSpPr>
        <p:spPr>
          <a:xfrm>
            <a:off x="226075" y="457875"/>
            <a:ext cx="30381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 Backup</a:t>
            </a:r>
            <a:endParaRPr/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650" y="1797575"/>
            <a:ext cx="19812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 txBox="1"/>
          <p:nvPr>
            <p:ph type="title"/>
          </p:nvPr>
        </p:nvSpPr>
        <p:spPr>
          <a:xfrm>
            <a:off x="76075" y="1191000"/>
            <a:ext cx="3188100" cy="3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300"/>
              <a:t>Definir a configuração FTP como fizemos na config. do Serv. FTP, mas agora no Serv. BackUp: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Em um dispositivo, atribuir o username e password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Salvar Backup: comando “copy startup-config ftp”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Escolher o IP do Servidor Backup (192.168.0.3)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Escolher o nome da pasta onde será salvo o backup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AutoNum type="arabicPeriod"/>
            </a:pPr>
            <a:r>
              <a:rPr lang="pt-BR" sz="1300"/>
              <a:t>Backup feito e salvo no Serv. FTP</a:t>
            </a:r>
            <a:endParaRPr sz="1300"/>
          </a:p>
        </p:txBody>
      </p:sp>
      <p:pic>
        <p:nvPicPr>
          <p:cNvPr id="271" name="Google Shape;2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688" y="2496200"/>
            <a:ext cx="3952875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>
            <p:ph type="title"/>
          </p:nvPr>
        </p:nvSpPr>
        <p:spPr>
          <a:xfrm>
            <a:off x="4572000" y="1722375"/>
            <a:ext cx="531900" cy="57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2.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73" name="Google Shape;273;p35"/>
          <p:cNvSpPr txBox="1"/>
          <p:nvPr>
            <p:ph type="title"/>
          </p:nvPr>
        </p:nvSpPr>
        <p:spPr>
          <a:xfrm>
            <a:off x="3640675" y="2762575"/>
            <a:ext cx="531900" cy="57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3</a:t>
            </a:r>
            <a:r>
              <a:rPr b="1" lang="pt-BR" sz="1100">
                <a:solidFill>
                  <a:schemeClr val="dk1"/>
                </a:solidFill>
              </a:rPr>
              <a:t>.</a:t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title"/>
          </p:nvPr>
        </p:nvSpPr>
        <p:spPr>
          <a:xfrm>
            <a:off x="3640675" y="134100"/>
            <a:ext cx="5257500" cy="5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Backup</a:t>
            </a:r>
            <a:r>
              <a:rPr lang="pt-BR">
                <a:solidFill>
                  <a:schemeClr val="dk2"/>
                </a:solidFill>
              </a:rPr>
              <a:t>: Testando o funcionamento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9" name="Google Shape;279;p36"/>
          <p:cNvSpPr txBox="1"/>
          <p:nvPr>
            <p:ph type="title"/>
          </p:nvPr>
        </p:nvSpPr>
        <p:spPr>
          <a:xfrm>
            <a:off x="226075" y="457875"/>
            <a:ext cx="30381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 Backup</a:t>
            </a:r>
            <a:endParaRPr/>
          </a:p>
        </p:txBody>
      </p:sp>
      <p:sp>
        <p:nvSpPr>
          <p:cNvPr id="280" name="Google Shape;280;p36"/>
          <p:cNvSpPr txBox="1"/>
          <p:nvPr>
            <p:ph type="title"/>
          </p:nvPr>
        </p:nvSpPr>
        <p:spPr>
          <a:xfrm>
            <a:off x="151075" y="1471200"/>
            <a:ext cx="3113100" cy="30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300"/>
              <a:t>Baixar o arquivo backup criado: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Comando: “copy ftp startup-config”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Escolher IP do Servidor Backup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Escolher a pasta dentro do FTP onde está o seu arquivo de configuração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Escolher o nome do arquivo (nesse caso, por padrão é “startup-config”)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AutoNum type="arabicPeriod"/>
            </a:pPr>
            <a:r>
              <a:rPr lang="pt-BR" sz="1300"/>
              <a:t>Para aplicar a config., fazemos o reload do dispositivo</a:t>
            </a:r>
            <a:r>
              <a:rPr lang="pt-BR" sz="1300"/>
              <a:t>(não salvar configurações)</a:t>
            </a:r>
            <a:endParaRPr sz="1300"/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625" y="1305800"/>
            <a:ext cx="42195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300" y="3527275"/>
            <a:ext cx="4848225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type="title"/>
          </p:nvPr>
        </p:nvSpPr>
        <p:spPr>
          <a:xfrm>
            <a:off x="3640675" y="134100"/>
            <a:ext cx="5257500" cy="5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C. A.</a:t>
            </a:r>
            <a:r>
              <a:rPr lang="pt-BR">
                <a:solidFill>
                  <a:schemeClr val="dk2"/>
                </a:solidFill>
              </a:rPr>
              <a:t>: Configuração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8" name="Google Shape;288;p37"/>
          <p:cNvSpPr txBox="1"/>
          <p:nvPr>
            <p:ph type="title"/>
          </p:nvPr>
        </p:nvSpPr>
        <p:spPr>
          <a:xfrm>
            <a:off x="226075" y="377825"/>
            <a:ext cx="2778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Câmera de Acesso</a:t>
            </a:r>
            <a:endParaRPr/>
          </a:p>
        </p:txBody>
      </p:sp>
      <p:pic>
        <p:nvPicPr>
          <p:cNvPr id="289" name="Google Shape;2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025" y="1245775"/>
            <a:ext cx="4286250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7"/>
          <p:cNvSpPr txBox="1"/>
          <p:nvPr>
            <p:ph type="title"/>
          </p:nvPr>
        </p:nvSpPr>
        <p:spPr>
          <a:xfrm>
            <a:off x="151075" y="1471200"/>
            <a:ext cx="3113100" cy="30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Ligar o serviço IoT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Em um PC conectado ao servidor, entramos no Web Browser e entramos no site com o IP do servidor Câmera de Acesso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AutoNum type="arabicPeriod"/>
            </a:pPr>
            <a:r>
              <a:rPr lang="pt-BR" sz="1300"/>
              <a:t>Registramos uma conta com “Sign up now”</a:t>
            </a:r>
            <a:endParaRPr sz="1300"/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600" y="2978801"/>
            <a:ext cx="4921099" cy="17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3640675" y="134100"/>
            <a:ext cx="5257500" cy="5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C. A.: Testando o funcionamento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7" name="Google Shape;297;p38"/>
          <p:cNvSpPr txBox="1"/>
          <p:nvPr>
            <p:ph type="title"/>
          </p:nvPr>
        </p:nvSpPr>
        <p:spPr>
          <a:xfrm>
            <a:off x="226075" y="377825"/>
            <a:ext cx="2778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Câmera de Acesso</a:t>
            </a:r>
            <a:endParaRPr/>
          </a:p>
        </p:txBody>
      </p:sp>
      <p:pic>
        <p:nvPicPr>
          <p:cNvPr id="298" name="Google Shape;2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675" y="904525"/>
            <a:ext cx="4820650" cy="21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8"/>
          <p:cNvSpPr txBox="1"/>
          <p:nvPr>
            <p:ph type="title"/>
          </p:nvPr>
        </p:nvSpPr>
        <p:spPr>
          <a:xfrm>
            <a:off x="151075" y="1471200"/>
            <a:ext cx="3113100" cy="30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300"/>
              <a:t>Em algum lugar na rede, adicionamos uma câmera, a conectamos via Wi-fi a um Access-Point e  ativamos seu DHCP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300"/>
              <a:t>No campo IoT Server: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Marcamos “Remote Server”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Atribuímos o IP do Servidor C. A.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E logamos com a conta criada e clicamos em “Connect”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Voltamos na página do Servidor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AutoNum type="arabicPeriod"/>
            </a:pPr>
            <a:r>
              <a:rPr lang="pt-BR" sz="1300"/>
              <a:t>Podemos gerenciar os dispositivos</a:t>
            </a:r>
            <a:endParaRPr sz="1300"/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8988" y="3423175"/>
            <a:ext cx="4444025" cy="9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Laboratórios</a:t>
            </a:r>
            <a:endParaRPr/>
          </a:p>
        </p:txBody>
      </p:sp>
      <p:sp>
        <p:nvSpPr>
          <p:cNvPr id="306" name="Google Shape;306;p39"/>
          <p:cNvSpPr txBox="1"/>
          <p:nvPr>
            <p:ph type="title"/>
          </p:nvPr>
        </p:nvSpPr>
        <p:spPr>
          <a:xfrm>
            <a:off x="76075" y="1407300"/>
            <a:ext cx="31881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300"/>
              <a:t>Setor ADM: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Dividimos em 10 Labs de 20 PCs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Três deles terão Impressora</a:t>
            </a:r>
            <a:endParaRPr sz="1300"/>
          </a:p>
          <a:p>
            <a:pPr indent="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300"/>
              <a:t>Setor Acadêmico: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Divisão em 9 Labs de 20 PCs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Lab da Coordenação Acadêmica com 3 PCs e 1 Impressora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Lab-1 com 1 Impressora</a:t>
            </a:r>
            <a:endParaRPr sz="1300"/>
          </a:p>
          <a:p>
            <a:pPr indent="0" lvl="0" marL="356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675" y="87625"/>
            <a:ext cx="1841625" cy="242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350" y="87625"/>
            <a:ext cx="2509650" cy="237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5375" y="2571750"/>
            <a:ext cx="1644215" cy="250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0347" y="2571750"/>
            <a:ext cx="2509654" cy="25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>
            <p:ph type="title"/>
          </p:nvPr>
        </p:nvSpPr>
        <p:spPr>
          <a:xfrm>
            <a:off x="386203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Orçamento</a:t>
            </a:r>
            <a:endParaRPr/>
          </a:p>
        </p:txBody>
      </p:sp>
      <p:sp>
        <p:nvSpPr>
          <p:cNvPr id="316" name="Google Shape;316;p40"/>
          <p:cNvSpPr txBox="1"/>
          <p:nvPr>
            <p:ph type="title"/>
          </p:nvPr>
        </p:nvSpPr>
        <p:spPr>
          <a:xfrm>
            <a:off x="511325" y="1451200"/>
            <a:ext cx="3113100" cy="30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23950" lvl="0" marL="44639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AutoNum type="arabicPeriod"/>
            </a:pPr>
            <a:r>
              <a:rPr lang="pt-BR" sz="1700"/>
              <a:t>PC</a:t>
            </a:r>
            <a:endParaRPr sz="1700"/>
          </a:p>
          <a:p>
            <a:pPr indent="-323950" lvl="0" marL="44639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AutoNum type="arabicPeriod"/>
            </a:pPr>
            <a:r>
              <a:rPr lang="pt-BR" sz="1700"/>
              <a:t>Software</a:t>
            </a:r>
            <a:endParaRPr sz="1700"/>
          </a:p>
          <a:p>
            <a:pPr indent="-323950" lvl="0" marL="44639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AutoNum type="arabicPeriod"/>
            </a:pPr>
            <a:r>
              <a:rPr lang="pt-BR" sz="1700"/>
              <a:t>Outros</a:t>
            </a:r>
            <a:endParaRPr sz="1700"/>
          </a:p>
          <a:p>
            <a:pPr indent="-323950" lvl="0" marL="446399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700"/>
              <a:buAutoNum type="arabicPeriod"/>
            </a:pPr>
            <a:r>
              <a:rPr lang="pt-BR" sz="1700"/>
              <a:t>Gráficos</a:t>
            </a:r>
            <a:endParaRPr sz="1700"/>
          </a:p>
        </p:txBody>
      </p:sp>
      <p:pic>
        <p:nvPicPr>
          <p:cNvPr id="317" name="Google Shape;3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610" y="0"/>
            <a:ext cx="1710840" cy="21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3400" y="2303850"/>
            <a:ext cx="4041253" cy="24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Obrigado!</a:t>
            </a:r>
            <a:endParaRPr sz="3000"/>
          </a:p>
        </p:txBody>
      </p:sp>
      <p:sp>
        <p:nvSpPr>
          <p:cNvPr id="324" name="Google Shape;324;p4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Emails para contato: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daniel.vitor@aedb.br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uFill>
                  <a:noFill/>
                </a:uFill>
                <a:hlinkClick r:id="rId3"/>
              </a:rPr>
              <a:t>gabriel.lameira@aedb.b</a:t>
            </a:r>
            <a:r>
              <a:rPr lang="pt-BR" sz="1400">
                <a:uFill>
                  <a:noFill/>
                </a:uFill>
                <a:hlinkClick r:id="rId4"/>
              </a:rPr>
              <a:t>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joao.jordao@aedb.br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v</a:t>
            </a:r>
            <a:r>
              <a:rPr lang="pt-BR" sz="1400"/>
              <a:t>ictor.castro@aedb.br</a:t>
            </a:r>
            <a:endParaRPr sz="1400"/>
          </a:p>
        </p:txBody>
      </p:sp>
      <p:pic>
        <p:nvPicPr>
          <p:cNvPr id="325" name="Google Shape;325;p41"/>
          <p:cNvPicPr preferRelativeResize="0"/>
          <p:nvPr/>
        </p:nvPicPr>
        <p:blipFill rotWithShape="1">
          <a:blip r:embed="rId5">
            <a:alphaModFix/>
          </a:blip>
          <a:srcRect b="0" l="35510" r="5057" t="0"/>
          <a:stretch/>
        </p:blipFill>
        <p:spPr>
          <a:xfrm>
            <a:off x="3274675" y="0"/>
            <a:ext cx="58693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>
                <a:solidFill>
                  <a:schemeClr val="dk2"/>
                </a:solidFill>
              </a:rPr>
              <a:t>Requisitos da rede;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>
                <a:solidFill>
                  <a:schemeClr val="dk2"/>
                </a:solidFill>
              </a:rPr>
              <a:t>Estrutura lógica da rede de dados;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>
                <a:solidFill>
                  <a:schemeClr val="dk2"/>
                </a:solidFill>
              </a:rPr>
              <a:t>Estrutura física de links, switch e AP;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>
                <a:solidFill>
                  <a:schemeClr val="dk2"/>
                </a:solidFill>
              </a:rPr>
              <a:t>Estrutura dos servidores;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>
                <a:solidFill>
                  <a:schemeClr val="dk2"/>
                </a:solidFill>
              </a:rPr>
              <a:t>Estrutura dos laboratórios / administrativo e impressoras;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>
                <a:solidFill>
                  <a:schemeClr val="dk2"/>
                </a:solidFill>
              </a:rPr>
              <a:t>Orçamento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802450" y="2068525"/>
            <a:ext cx="3822900" cy="26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</a:rPr>
              <a:t>200 Máquinas Administrativas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</a:rPr>
              <a:t>9x Lab com 20 Máquinas Acadêmicas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</a:rPr>
              <a:t>3 Máquinas de Coordenação Acadêmica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</a:rPr>
              <a:t>20 Access Points (Dividir entre ADM e ACAD)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</a:rPr>
              <a:t>5 Servidores (DHCP+DNS+NTP, Backup, Câmera de Acesso, WEB+FTP, E-MAIL)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</a:rPr>
              <a:t>5 Impressoras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91" name="Google Shape;91;p16"/>
          <p:cNvSpPr txBox="1"/>
          <p:nvPr>
            <p:ph idx="2" type="body"/>
          </p:nvPr>
        </p:nvSpPr>
        <p:spPr>
          <a:xfrm>
            <a:off x="5485425" y="2794250"/>
            <a:ext cx="3258600" cy="8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>
                <a:solidFill>
                  <a:srgbClr val="00385C"/>
                </a:solidFill>
              </a:rPr>
              <a:t>Restrição: Dados enviados pela rede Administrativa não podem ter acesso na rede Acadêmica.</a:t>
            </a:r>
            <a:endParaRPr b="1"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00" y="3451048"/>
            <a:ext cx="194085" cy="17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604" y="3026230"/>
            <a:ext cx="485792" cy="4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00" y="3030848"/>
            <a:ext cx="194085" cy="17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88" y="2610648"/>
            <a:ext cx="194085" cy="17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88" y="2184336"/>
            <a:ext cx="194085" cy="17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00" y="3971398"/>
            <a:ext cx="194085" cy="17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00" y="4491748"/>
            <a:ext cx="194085" cy="173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226075" y="234175"/>
            <a:ext cx="2808000" cy="6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Lógica</a:t>
            </a:r>
            <a:endParaRPr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226075" y="138045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4900" lvl="0" marL="356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pt-BR" sz="1400"/>
              <a:t>Servidores</a:t>
            </a:r>
            <a:endParaRPr b="1" sz="1400"/>
          </a:p>
          <a:p>
            <a:pPr indent="-214900" lvl="0" marL="356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pt-BR" sz="1400"/>
              <a:t>Switch dos Servidores</a:t>
            </a:r>
            <a:endParaRPr b="1" sz="1400"/>
          </a:p>
          <a:p>
            <a:pPr indent="-214900" lvl="0" marL="356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pt-BR" sz="1400"/>
              <a:t>Roteador</a:t>
            </a:r>
            <a:endParaRPr b="1" sz="1400"/>
          </a:p>
          <a:p>
            <a:pPr indent="-214900" lvl="0" marL="356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pt-BR" sz="1400"/>
              <a:t>Switch Principal</a:t>
            </a:r>
            <a:endParaRPr b="1" sz="1400"/>
          </a:p>
          <a:p>
            <a:pPr indent="-214900" lvl="0" marL="356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pt-BR" sz="1400"/>
              <a:t>Switch da VLAN</a:t>
            </a:r>
            <a:endParaRPr b="1" sz="1400"/>
          </a:p>
          <a:p>
            <a:pPr indent="-214900" lvl="0" marL="356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pt-BR" sz="1400"/>
              <a:t>Topologia em estrela</a:t>
            </a:r>
            <a:endParaRPr b="1" sz="1400"/>
          </a:p>
          <a:p>
            <a:pPr indent="-214900" lvl="0" marL="356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pt-BR" sz="1400"/>
              <a:t>Laboratórios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	</a:t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338" y="823900"/>
            <a:ext cx="5095875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226075" y="1529850"/>
            <a:ext cx="2808000" cy="19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4900" lvl="0" marL="356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b="1" lang="pt-BR" sz="1300"/>
              <a:t>Setores</a:t>
            </a:r>
            <a:endParaRPr b="1" sz="1300"/>
          </a:p>
          <a:p>
            <a:pPr indent="-202200" lvl="1" marL="813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b="1" lang="pt-BR"/>
              <a:t>Administração</a:t>
            </a:r>
            <a:endParaRPr b="1"/>
          </a:p>
          <a:p>
            <a:pPr indent="-202200" lvl="1" marL="813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b="1" lang="pt-BR"/>
              <a:t>Acadêmico</a:t>
            </a:r>
            <a:endParaRPr b="1"/>
          </a:p>
          <a:p>
            <a:pPr indent="-208550" lvl="0" marL="356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pt-BR" sz="1300"/>
              <a:t>Laboratórios</a:t>
            </a:r>
            <a:endParaRPr b="1" sz="1300"/>
          </a:p>
          <a:p>
            <a:pPr indent="-202200" lvl="1" marL="813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b="1" lang="pt-BR"/>
              <a:t>Coordenação Acadêmica</a:t>
            </a:r>
            <a:endParaRPr b="1"/>
          </a:p>
          <a:p>
            <a:pPr indent="-208550" lvl="0" marL="356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pt-BR" sz="1300"/>
              <a:t>Servidores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	</a:t>
            </a:r>
            <a:endParaRPr/>
          </a:p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226075" y="234175"/>
            <a:ext cx="2808000" cy="6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Física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925" y="847125"/>
            <a:ext cx="5143051" cy="34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226075" y="1465800"/>
            <a:ext cx="2808000" cy="20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&gt;"/>
            </a:pPr>
            <a:r>
              <a:rPr lang="pt-BR" sz="1600"/>
              <a:t>DHCP, DNS e NTP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&gt;"/>
            </a:pPr>
            <a:r>
              <a:rPr lang="pt-BR" sz="1600"/>
              <a:t>WEB e FTP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&gt;"/>
            </a:pPr>
            <a:r>
              <a:rPr lang="pt-BR" sz="1600"/>
              <a:t>E-mail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&gt;"/>
            </a:pPr>
            <a:r>
              <a:rPr lang="pt-BR" sz="1600"/>
              <a:t>Backup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&gt;"/>
            </a:pPr>
            <a:r>
              <a:rPr lang="pt-BR" sz="1600"/>
              <a:t>Câmera de Acesso</a:t>
            </a:r>
            <a:endParaRPr sz="1600"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775" y="1332875"/>
            <a:ext cx="5520000" cy="2477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type="title"/>
          </p:nvPr>
        </p:nvSpPr>
        <p:spPr>
          <a:xfrm>
            <a:off x="226075" y="234175"/>
            <a:ext cx="2808000" cy="6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 DHCP, DNS e NTP</a:t>
            </a:r>
            <a:endParaRPr/>
          </a:p>
        </p:txBody>
      </p:sp>
      <p:sp>
        <p:nvSpPr>
          <p:cNvPr id="125" name="Google Shape;125;p20"/>
          <p:cNvSpPr txBox="1"/>
          <p:nvPr>
            <p:ph type="title"/>
          </p:nvPr>
        </p:nvSpPr>
        <p:spPr>
          <a:xfrm>
            <a:off x="3640675" y="134100"/>
            <a:ext cx="4877100" cy="5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DHCP: Configuração do Serviço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-46025" y="1466200"/>
            <a:ext cx="3352200" cy="3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b="1" lang="pt-BR" sz="1300"/>
              <a:t>Ligar o serviço DHCP</a:t>
            </a:r>
            <a:endParaRPr b="1"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Definir </a:t>
            </a:r>
            <a:r>
              <a:rPr lang="pt-BR" sz="1300"/>
              <a:t>o nome da Pool de acordo com a VLAN (Organização)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b="1" lang="pt-BR" sz="1300"/>
              <a:t>Definir</a:t>
            </a:r>
            <a:r>
              <a:rPr b="1" lang="pt-BR" sz="1300"/>
              <a:t> o Default Gateway (Importante para a divisão das VLANs)</a:t>
            </a:r>
            <a:endParaRPr b="1"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Definir </a:t>
            </a:r>
            <a:r>
              <a:rPr lang="pt-BR" sz="1300"/>
              <a:t>o IP do Servidor DNS para que ele funcione nas máquinas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b="1" lang="pt-BR" sz="1300"/>
              <a:t>Definir </a:t>
            </a:r>
            <a:r>
              <a:rPr b="1" lang="pt-BR" sz="1300"/>
              <a:t>o range dos IPs a serem distribuídos</a:t>
            </a:r>
            <a:endParaRPr b="1"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AutoNum type="arabicPeriod"/>
            </a:pPr>
            <a:r>
              <a:rPr lang="pt-BR" sz="1300"/>
              <a:t>Ter certeza de haver mais de 200 IPs para os usuários</a:t>
            </a:r>
            <a:endParaRPr sz="1300"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900" y="833500"/>
            <a:ext cx="5311924" cy="29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5075" y="3859575"/>
            <a:ext cx="4205579" cy="10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 DHCP, DNS e NTP</a:t>
            </a:r>
            <a:endParaRPr/>
          </a:p>
        </p:txBody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3640675" y="134100"/>
            <a:ext cx="4823700" cy="5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DHCP: Configuração do Roteador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-69425" y="1466200"/>
            <a:ext cx="3273000" cy="3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8550" lvl="0" marL="356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pt-BR" sz="1300"/>
              <a:t>Conectamos o roteador ao servidor</a:t>
            </a:r>
            <a:endParaRPr sz="1300"/>
          </a:p>
          <a:p>
            <a:pPr indent="-208550" lvl="0" marL="356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Na porta(Gig0/1) conectada ao servidor, colocamos o IP do roteador e também o usamos como Default Gateway no servidor</a:t>
            </a:r>
            <a:endParaRPr sz="1300"/>
          </a:p>
          <a:p>
            <a:pPr indent="-208550" lvl="0" marL="356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Conectamos a porta Gig0/0 no Switch Principal</a:t>
            </a:r>
            <a:endParaRPr sz="1300"/>
          </a:p>
          <a:p>
            <a:pPr indent="-208550" lvl="0" marL="356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Para a VLAN saber de qual DHCP Pool conseguir IPs, Inserimos os comandos na imagem:</a:t>
            </a:r>
            <a:endParaRPr sz="1300"/>
          </a:p>
          <a:p>
            <a:pPr indent="-208550" lvl="0" marL="356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E para desativar a conexão da VLAN Acadêmica da ADM usamos ACL</a:t>
            </a:r>
            <a:endParaRPr sz="1300"/>
          </a:p>
          <a:p>
            <a:pPr indent="0" lvl="0" marL="356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725" y="1557525"/>
            <a:ext cx="37528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150" y="902513"/>
            <a:ext cx="38481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>
            <p:ph type="title"/>
          </p:nvPr>
        </p:nvSpPr>
        <p:spPr>
          <a:xfrm>
            <a:off x="3850400" y="902447"/>
            <a:ext cx="10497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Roteador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9" name="Google Shape;139;p21"/>
          <p:cNvSpPr txBox="1"/>
          <p:nvPr>
            <p:ph type="title"/>
          </p:nvPr>
        </p:nvSpPr>
        <p:spPr>
          <a:xfrm>
            <a:off x="4105750" y="1546500"/>
            <a:ext cx="9324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Servidor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4105750" y="1557600"/>
            <a:ext cx="4692300" cy="361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3850400" y="902450"/>
            <a:ext cx="4977000" cy="47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4400" y="2125363"/>
            <a:ext cx="321945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>
            <a:off x="4179950" y="2125363"/>
            <a:ext cx="4543800" cy="155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</a:endParaRPr>
          </a:p>
        </p:txBody>
      </p:sp>
      <p:sp>
        <p:nvSpPr>
          <p:cNvPr id="144" name="Google Shape;144;p21"/>
          <p:cNvSpPr txBox="1"/>
          <p:nvPr>
            <p:ph type="title"/>
          </p:nvPr>
        </p:nvSpPr>
        <p:spPr>
          <a:xfrm>
            <a:off x="4315900" y="2626972"/>
            <a:ext cx="10497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Roteador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5" name="Google Shape;145;p21"/>
          <p:cNvSpPr txBox="1"/>
          <p:nvPr>
            <p:ph type="title"/>
          </p:nvPr>
        </p:nvSpPr>
        <p:spPr>
          <a:xfrm>
            <a:off x="4154638" y="2097675"/>
            <a:ext cx="398700" cy="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385C"/>
                </a:solidFill>
              </a:rPr>
              <a:t>4.</a:t>
            </a:r>
            <a:endParaRPr b="1" sz="1100">
              <a:solidFill>
                <a:srgbClr val="00385C"/>
              </a:solidFill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6625" y="3914175"/>
            <a:ext cx="4406701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6613" y="4424475"/>
            <a:ext cx="39719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/>
          <p:nvPr/>
        </p:nvSpPr>
        <p:spPr>
          <a:xfrm>
            <a:off x="4256625" y="3883850"/>
            <a:ext cx="4406700" cy="100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